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8" r:id="rId4"/>
    <p:sldId id="260" r:id="rId5"/>
    <p:sldId id="259" r:id="rId6"/>
    <p:sldId id="261" r:id="rId7"/>
    <p:sldId id="262" r:id="rId8"/>
    <p:sldId id="263" r:id="rId9"/>
    <p:sldId id="264" r:id="rId10"/>
    <p:sldId id="267"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E9AA569-065D-4D76-8E6A-94C19FE20059}" type="datetimeFigureOut">
              <a:rPr lang="fr-FR" smtClean="0"/>
              <a:pPr/>
              <a:t>25/02/16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9AA569-065D-4D76-8E6A-94C19FE20059}" type="datetimeFigureOut">
              <a:rPr lang="fr-FR" smtClean="0"/>
              <a:pPr/>
              <a:t>25/02/16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9AA569-065D-4D76-8E6A-94C19FE20059}" type="datetimeFigureOut">
              <a:rPr lang="fr-FR" smtClean="0"/>
              <a:pPr/>
              <a:t>25/02/16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9AA569-065D-4D76-8E6A-94C19FE20059}" type="datetimeFigureOut">
              <a:rPr lang="fr-FR" smtClean="0"/>
              <a:pPr/>
              <a:t>25/02/16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9AA569-065D-4D76-8E6A-94C19FE20059}" type="datetimeFigureOut">
              <a:rPr lang="fr-FR" smtClean="0"/>
              <a:pPr/>
              <a:t>25/02/16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9AA569-065D-4D76-8E6A-94C19FE20059}" type="datetimeFigureOut">
              <a:rPr lang="fr-FR" smtClean="0"/>
              <a:pPr/>
              <a:t>25/02/16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9AA569-065D-4D76-8E6A-94C19FE20059}" type="datetimeFigureOut">
              <a:rPr lang="fr-FR" smtClean="0"/>
              <a:pPr/>
              <a:t>25/02/16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E9AA569-065D-4D76-8E6A-94C19FE20059}" type="datetimeFigureOut">
              <a:rPr lang="fr-FR" smtClean="0"/>
              <a:pPr/>
              <a:t>25/02/16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9AA569-065D-4D76-8E6A-94C19FE20059}" type="datetimeFigureOut">
              <a:rPr lang="fr-FR" smtClean="0"/>
              <a:pPr/>
              <a:t>25/02/16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9AA569-065D-4D76-8E6A-94C19FE20059}" type="datetimeFigureOut">
              <a:rPr lang="fr-FR" smtClean="0"/>
              <a:pPr/>
              <a:t>25/02/16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9AA569-065D-4D76-8E6A-94C19FE20059}" type="datetimeFigureOut">
              <a:rPr lang="fr-FR" smtClean="0"/>
              <a:pPr/>
              <a:t>25/02/16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8DBF10-1984-4131-A171-A16859F477E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AA569-065D-4D76-8E6A-94C19FE20059}" type="datetimeFigureOut">
              <a:rPr lang="fr-FR" smtClean="0"/>
              <a:pPr/>
              <a:t>25/02/16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DBF10-1984-4131-A171-A16859F477EB}"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ideo" Target="file:///D:\M&#233;t&#233;o\projetlyc&#233;emeteo2015\cop21\Biodiversit&#233;\L'ours%20polaire%20face%20aux%20r&#233;chauffements%20des%20p&#244;les.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C000"/>
                </a:solidFill>
              </a:rPr>
              <a:t>la biodiversité et le changement climatique  </a:t>
            </a:r>
            <a:endParaRPr lang="fr-FR" b="1"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55776" y="764704"/>
            <a:ext cx="4246484" cy="646331"/>
          </a:xfrm>
          <a:prstGeom prst="rect">
            <a:avLst/>
          </a:prstGeom>
          <a:noFill/>
        </p:spPr>
        <p:txBody>
          <a:bodyPr wrap="none" rtlCol="0">
            <a:spAutoFit/>
          </a:bodyPr>
          <a:lstStyle/>
          <a:p>
            <a:r>
              <a:rPr lang="fr-FR" sz="3600" dirty="0" smtClean="0"/>
              <a:t>La </a:t>
            </a:r>
            <a:r>
              <a:rPr lang="fr-FR" sz="3600" dirty="0" smtClean="0"/>
              <a:t>grenouille </a:t>
            </a:r>
            <a:r>
              <a:rPr lang="fr-FR" sz="3600" dirty="0" smtClean="0"/>
              <a:t>taureau </a:t>
            </a:r>
            <a:endParaRPr lang="fr-FR" sz="36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1720" y="1700808"/>
            <a:ext cx="5528896" cy="36458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5852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476672"/>
            <a:ext cx="6696744" cy="954107"/>
          </a:xfrm>
          <a:prstGeom prst="rect">
            <a:avLst/>
          </a:prstGeom>
          <a:noFill/>
        </p:spPr>
        <p:txBody>
          <a:bodyPr wrap="square" rtlCol="0">
            <a:spAutoFit/>
          </a:bodyPr>
          <a:lstStyle/>
          <a:p>
            <a:pPr algn="ctr"/>
            <a:r>
              <a:rPr lang="fr-FR" sz="2800" dirty="0" smtClean="0">
                <a:solidFill>
                  <a:srgbClr val="FF0000"/>
                </a:solidFill>
              </a:rPr>
              <a:t>Bilan des conséquence du réchauffement</a:t>
            </a:r>
          </a:p>
          <a:p>
            <a:pPr algn="ctr"/>
            <a:r>
              <a:rPr lang="fr-FR" sz="2800" dirty="0" smtClean="0">
                <a:solidFill>
                  <a:srgbClr val="FF0000"/>
                </a:solidFill>
              </a:rPr>
              <a:t>Climatique sur la Biodiversité </a:t>
            </a:r>
            <a:endParaRPr lang="fr-FR" sz="2800" dirty="0">
              <a:solidFill>
                <a:srgbClr val="FF0000"/>
              </a:solidFill>
            </a:endParaRPr>
          </a:p>
        </p:txBody>
      </p:sp>
      <p:sp>
        <p:nvSpPr>
          <p:cNvPr id="3" name="ZoneTexte 2"/>
          <p:cNvSpPr txBox="1"/>
          <p:nvPr/>
        </p:nvSpPr>
        <p:spPr>
          <a:xfrm>
            <a:off x="611560" y="1988840"/>
            <a:ext cx="7776864" cy="3970318"/>
          </a:xfrm>
          <a:prstGeom prst="rect">
            <a:avLst/>
          </a:prstGeom>
          <a:noFill/>
        </p:spPr>
        <p:txBody>
          <a:bodyPr wrap="square" rtlCol="0">
            <a:spAutoFit/>
          </a:bodyPr>
          <a:lstStyle/>
          <a:p>
            <a:r>
              <a:rPr lang="fr-FR" sz="2800" dirty="0" smtClean="0"/>
              <a:t>Le réchauffement climatique à un effet direct sur la biodiversité,:</a:t>
            </a:r>
          </a:p>
          <a:p>
            <a:endParaRPr lang="fr-FR" sz="2800" dirty="0"/>
          </a:p>
          <a:p>
            <a:r>
              <a:rPr lang="fr-FR" sz="2800" dirty="0" smtClean="0"/>
              <a:t>les espèces actuelles, peuvent  soit:</a:t>
            </a:r>
          </a:p>
          <a:p>
            <a:pPr marL="285750" indent="-285750">
              <a:buFontTx/>
              <a:buChar char="-"/>
            </a:pPr>
            <a:r>
              <a:rPr lang="fr-FR" sz="2800" dirty="0" smtClean="0"/>
              <a:t>Disparaitre</a:t>
            </a:r>
          </a:p>
          <a:p>
            <a:pPr marL="285750" indent="-285750">
              <a:buFontTx/>
              <a:buChar char="-"/>
            </a:pPr>
            <a:r>
              <a:rPr lang="fr-FR" sz="2800" dirty="0" smtClean="0"/>
              <a:t>soit les forcer à migrer, </a:t>
            </a:r>
          </a:p>
          <a:p>
            <a:pPr marL="285750" indent="-285750">
              <a:buFontTx/>
              <a:buChar char="-"/>
            </a:pPr>
            <a:r>
              <a:rPr lang="fr-FR" sz="2800" dirty="0" smtClean="0"/>
              <a:t>où bien les avantager et voir leurs zones de répartition  augmenter, et menacer les autre espèces déjà présentes.  </a:t>
            </a:r>
            <a:endParaRPr lang="fr-FR" sz="2800" dirty="0"/>
          </a:p>
        </p:txBody>
      </p:sp>
    </p:spTree>
    <p:extLst>
      <p:ext uri="{BB962C8B-B14F-4D97-AF65-F5344CB8AC3E}">
        <p14:creationId xmlns:p14="http://schemas.microsoft.com/office/powerpoint/2010/main" xmlns="" val="414167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1920" y="0"/>
            <a:ext cx="5005797" cy="613669"/>
          </a:xfrm>
        </p:spPr>
        <p:txBody>
          <a:bodyPr>
            <a:normAutofit fontScale="90000"/>
          </a:bodyPr>
          <a:lstStyle/>
          <a:p>
            <a:pPr algn="ctr"/>
            <a:r>
              <a:rPr lang="fr-FR" sz="5400" b="1" dirty="0" smtClean="0">
                <a:latin typeface="+mn-lt"/>
              </a:rPr>
              <a:t>En France </a:t>
            </a:r>
            <a:endParaRPr lang="fr-FR" sz="5400" b="1" dirty="0">
              <a:latin typeface="+mn-lt"/>
            </a:endParaRPr>
          </a:p>
        </p:txBody>
      </p:sp>
      <p:pic>
        <p:nvPicPr>
          <p:cNvPr id="4" name="Espace réservé du contenu 3"/>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r="30926" b="12731"/>
          <a:stretch/>
        </p:blipFill>
        <p:spPr>
          <a:xfrm>
            <a:off x="258442" y="623267"/>
            <a:ext cx="4169542" cy="2784339"/>
          </a:xfrm>
        </p:spPr>
      </p:pic>
      <p:pic>
        <p:nvPicPr>
          <p:cNvPr id="6" name="Image 5"/>
          <p:cNvPicPr>
            <a:picLocks noChangeAspect="1"/>
          </p:cNvPicPr>
          <p:nvPr/>
        </p:nvPicPr>
        <p:blipFill rotWithShape="1">
          <a:blip r:embed="rId3" cstate="print">
            <a:extLst>
              <a:ext uri="{28A0092B-C50C-407E-A947-70E740481C1C}">
                <a14:useLocalDpi xmlns:a14="http://schemas.microsoft.com/office/drawing/2010/main" xmlns="" val="0"/>
              </a:ext>
            </a:extLst>
          </a:blip>
          <a:srcRect l="100000" t="75203" r="-6459"/>
          <a:stretch/>
        </p:blipFill>
        <p:spPr>
          <a:xfrm>
            <a:off x="8911378" y="4555524"/>
            <a:ext cx="263514" cy="660670"/>
          </a:xfrm>
          <a:prstGeom prst="rect">
            <a:avLst/>
          </a:prstGeom>
        </p:spPr>
      </p:pic>
      <p:sp>
        <p:nvSpPr>
          <p:cNvPr id="8" name="ZoneTexte 7"/>
          <p:cNvSpPr txBox="1"/>
          <p:nvPr/>
        </p:nvSpPr>
        <p:spPr>
          <a:xfrm>
            <a:off x="4427984" y="908720"/>
            <a:ext cx="4252214" cy="1200329"/>
          </a:xfrm>
          <a:prstGeom prst="rect">
            <a:avLst/>
          </a:prstGeom>
          <a:noFill/>
        </p:spPr>
        <p:txBody>
          <a:bodyPr wrap="square" rtlCol="0">
            <a:spAutoFit/>
          </a:bodyPr>
          <a:lstStyle/>
          <a:p>
            <a:r>
              <a:rPr lang="fr-FR" sz="2400" dirty="0" smtClean="0"/>
              <a:t>En 2080,</a:t>
            </a:r>
          </a:p>
          <a:p>
            <a:r>
              <a:rPr lang="fr-FR" sz="2400" dirty="0" smtClean="0"/>
              <a:t>Plus de chênes en France car il fera trop chaud.</a:t>
            </a:r>
            <a:endParaRPr lang="fr-FR" sz="2400" dirty="0"/>
          </a:p>
        </p:txBody>
      </p:sp>
      <p:pic>
        <p:nvPicPr>
          <p:cNvPr id="3" name="Image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51520" y="3573016"/>
            <a:ext cx="3118338" cy="2613795"/>
          </a:xfrm>
          <a:prstGeom prst="rect">
            <a:avLst/>
          </a:prstGeom>
        </p:spPr>
      </p:pic>
      <p:sp>
        <p:nvSpPr>
          <p:cNvPr id="5" name="ZoneTexte 4"/>
          <p:cNvSpPr txBox="1"/>
          <p:nvPr/>
        </p:nvSpPr>
        <p:spPr>
          <a:xfrm>
            <a:off x="3491880" y="3441680"/>
            <a:ext cx="3478167" cy="3046988"/>
          </a:xfrm>
          <a:prstGeom prst="rect">
            <a:avLst/>
          </a:prstGeom>
          <a:noFill/>
        </p:spPr>
        <p:txBody>
          <a:bodyPr wrap="square" rtlCol="0">
            <a:spAutoFit/>
          </a:bodyPr>
          <a:lstStyle/>
          <a:p>
            <a:r>
              <a:rPr lang="fr-FR" sz="2400" dirty="0" smtClean="0"/>
              <a:t>Les chenilles processionnaires progressent vers le nord là où les pins poussent. </a:t>
            </a:r>
          </a:p>
          <a:p>
            <a:endParaRPr lang="fr-FR" sz="2400" dirty="0"/>
          </a:p>
          <a:p>
            <a:endParaRPr lang="fr-FR" sz="2400" dirty="0"/>
          </a:p>
          <a:p>
            <a:r>
              <a:rPr lang="fr-FR" sz="2400" dirty="0" smtClean="0"/>
              <a:t>Les oies cendrées ne migrent plus.</a:t>
            </a:r>
            <a:endParaRPr lang="fr-FR" sz="2400" dirty="0"/>
          </a:p>
        </p:txBody>
      </p:sp>
      <p:pic>
        <p:nvPicPr>
          <p:cNvPr id="9" name="Imag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876256" y="3789040"/>
            <a:ext cx="2061518" cy="2780965"/>
          </a:xfrm>
          <a:prstGeom prst="rect">
            <a:avLst/>
          </a:prstGeom>
        </p:spPr>
      </p:pic>
    </p:spTree>
    <p:extLst>
      <p:ext uri="{BB962C8B-B14F-4D97-AF65-F5344CB8AC3E}">
        <p14:creationId xmlns:p14="http://schemas.microsoft.com/office/powerpoint/2010/main" xmlns="" val="362401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00192" y="332656"/>
            <a:ext cx="2458616" cy="1143000"/>
          </a:xfrm>
        </p:spPr>
        <p:txBody>
          <a:bodyPr>
            <a:normAutofit fontScale="90000"/>
          </a:bodyPr>
          <a:lstStyle/>
          <a:p>
            <a:r>
              <a:rPr lang="fr-FR" b="1" dirty="0" smtClean="0">
                <a:latin typeface="Arial" pitchFamily="34" charset="0"/>
                <a:cs typeface="Arial" pitchFamily="34" charset="0"/>
              </a:rPr>
              <a:t>Dans le monde </a:t>
            </a:r>
            <a:endParaRPr lang="fr-FR" b="1" dirty="0">
              <a:latin typeface="Arial" pitchFamily="34" charset="0"/>
              <a:cs typeface="Arial" pitchFamily="34" charset="0"/>
            </a:endParaRPr>
          </a:p>
        </p:txBody>
      </p:sp>
      <p:pic>
        <p:nvPicPr>
          <p:cNvPr id="1026" name="Picture 2" descr="D:\Météo\projetlycéemeteo2015\cop21\Biodiversité\deplacementespece.jpg"/>
          <p:cNvPicPr>
            <a:picLocks noChangeAspect="1" noChangeArrowheads="1"/>
          </p:cNvPicPr>
          <p:nvPr/>
        </p:nvPicPr>
        <p:blipFill>
          <a:blip r:embed="rId2" cstate="print"/>
          <a:srcRect/>
          <a:stretch>
            <a:fillRect/>
          </a:stretch>
        </p:blipFill>
        <p:spPr bwMode="auto">
          <a:xfrm>
            <a:off x="251520" y="311880"/>
            <a:ext cx="5544616" cy="648698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02359"/>
            <a:ext cx="8280920" cy="6555641"/>
          </a:xfrm>
          <a:prstGeom prst="rect">
            <a:avLst/>
          </a:prstGeom>
        </p:spPr>
        <p:txBody>
          <a:bodyPr wrap="square">
            <a:spAutoFit/>
          </a:bodyPr>
          <a:lstStyle/>
          <a:p>
            <a:r>
              <a:rPr lang="fr-FR" sz="2800" b="1" dirty="0" smtClean="0"/>
              <a:t>L'arrivée de nouvelles espèces de diatomées en France peut avoir différentes origines qui ne sont pas nouvelles : l'eau et la pluie, les insectes aquatiques, les oiseaux migrateurs, la navigation et les activités humaines. En revanche, pour que les nouvelles espèces puissent s'acclimater, il faut qu'elles y trouvent les conditions nécessaires à leur survie, Pour citer un exemple précis on parlera de </a:t>
            </a:r>
            <a:r>
              <a:rPr lang="fr-FR" sz="2800" b="1" i="1" dirty="0" err="1" smtClean="0"/>
              <a:t>Diadesmis</a:t>
            </a:r>
            <a:r>
              <a:rPr lang="fr-FR" sz="2800" b="1" i="1" dirty="0" smtClean="0"/>
              <a:t>  </a:t>
            </a:r>
            <a:r>
              <a:rPr lang="fr-FR" sz="2800" b="1" i="1" dirty="0" err="1" smtClean="0"/>
              <a:t>onfervacea</a:t>
            </a:r>
            <a:r>
              <a:rPr lang="fr-FR" sz="2800" b="1" dirty="0" smtClean="0"/>
              <a:t>  Diatomée thermophile. Décrite en Europe depuis plus d'un siècle dans des lieux particuliers tels des serres de jardins botaniques ou des sources thermales chaudes, elle est trouvée  depuis les années 90 dans de nombreux cours d'eau, le plus souvent situés au sud de la Loire, non nécessairement associée avec une source locale d'eau chaude.</a:t>
            </a:r>
            <a:endParaRPr lang="fr-FR"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Météo\projetlycéemeteo2015\cop21\Biodiversité\diatomeeFrance.jpg"/>
          <p:cNvPicPr>
            <a:picLocks noChangeAspect="1" noChangeArrowheads="1"/>
          </p:cNvPicPr>
          <p:nvPr/>
        </p:nvPicPr>
        <p:blipFill>
          <a:blip r:embed="rId2" cstate="print"/>
          <a:srcRect/>
          <a:stretch>
            <a:fillRect/>
          </a:stretch>
        </p:blipFill>
        <p:spPr bwMode="auto">
          <a:xfrm>
            <a:off x="683568" y="2348880"/>
            <a:ext cx="7677150" cy="2162175"/>
          </a:xfrm>
          <a:prstGeom prst="rect">
            <a:avLst/>
          </a:prstGeom>
          <a:noFill/>
        </p:spPr>
      </p:pic>
      <p:sp>
        <p:nvSpPr>
          <p:cNvPr id="3" name="Rectangle 2"/>
          <p:cNvSpPr/>
          <p:nvPr/>
        </p:nvSpPr>
        <p:spPr>
          <a:xfrm>
            <a:off x="899592" y="6237312"/>
            <a:ext cx="7992888" cy="369332"/>
          </a:xfrm>
          <a:prstGeom prst="rect">
            <a:avLst/>
          </a:prstGeom>
        </p:spPr>
        <p:txBody>
          <a:bodyPr wrap="square">
            <a:spAutoFit/>
          </a:bodyPr>
          <a:lstStyle/>
          <a:p>
            <a:r>
              <a:rPr lang="fr-FR" dirty="0" smtClean="0">
                <a:solidFill>
                  <a:srgbClr val="00B0F0"/>
                </a:solidFill>
              </a:rPr>
              <a:t>http://planet-vie.ens.fr/content/rechauffement-climatique-et-biodiversite#chap4</a:t>
            </a:r>
            <a:endParaRPr lang="fr-FR" dirty="0">
              <a:solidFill>
                <a:srgbClr val="00B0F0"/>
              </a:solidFill>
            </a:endParaRPr>
          </a:p>
        </p:txBody>
      </p:sp>
      <p:sp>
        <p:nvSpPr>
          <p:cNvPr id="4" name="ZoneTexte 3"/>
          <p:cNvSpPr txBox="1"/>
          <p:nvPr/>
        </p:nvSpPr>
        <p:spPr>
          <a:xfrm>
            <a:off x="611560" y="476672"/>
            <a:ext cx="7848872" cy="954107"/>
          </a:xfrm>
          <a:prstGeom prst="rect">
            <a:avLst/>
          </a:prstGeom>
          <a:noFill/>
        </p:spPr>
        <p:txBody>
          <a:bodyPr wrap="square" rtlCol="0">
            <a:spAutoFit/>
          </a:bodyPr>
          <a:lstStyle/>
          <a:p>
            <a:r>
              <a:rPr lang="fr-FR" sz="2800" dirty="0" smtClean="0"/>
              <a:t>Les diatomées sont des unicellulaires planctoniques qui fabriquent 2 valves siliceuses </a:t>
            </a:r>
            <a:endParaRPr lang="fr-FR" sz="2800" dirty="0"/>
          </a:p>
        </p:txBody>
      </p:sp>
      <p:sp>
        <p:nvSpPr>
          <p:cNvPr id="5" name="Rectangle 4"/>
          <p:cNvSpPr/>
          <p:nvPr/>
        </p:nvSpPr>
        <p:spPr>
          <a:xfrm>
            <a:off x="1187624" y="1700808"/>
            <a:ext cx="6552728" cy="461665"/>
          </a:xfrm>
          <a:prstGeom prst="rect">
            <a:avLst/>
          </a:prstGeom>
        </p:spPr>
        <p:txBody>
          <a:bodyPr wrap="square">
            <a:spAutoFit/>
          </a:bodyPr>
          <a:lstStyle/>
          <a:p>
            <a:r>
              <a:rPr lang="fr-FR" sz="2400" b="1" dirty="0" smtClean="0"/>
              <a:t>Microphotographies de </a:t>
            </a:r>
            <a:r>
              <a:rPr lang="fr-FR" sz="2400" b="1" i="1" dirty="0" err="1" smtClean="0"/>
              <a:t>Diadesmis</a:t>
            </a:r>
            <a:r>
              <a:rPr lang="fr-FR" sz="2400" b="1" i="1" dirty="0" smtClean="0"/>
              <a:t> </a:t>
            </a:r>
            <a:r>
              <a:rPr lang="fr-FR" sz="2400" b="1" i="1" dirty="0" err="1" smtClean="0"/>
              <a:t>confervacea</a:t>
            </a:r>
            <a:endParaRPr lang="fr-FR" sz="2400" dirty="0"/>
          </a:p>
        </p:txBody>
      </p:sp>
      <p:sp>
        <p:nvSpPr>
          <p:cNvPr id="6" name="Rectangle 5"/>
          <p:cNvSpPr/>
          <p:nvPr/>
        </p:nvSpPr>
        <p:spPr>
          <a:xfrm>
            <a:off x="611560" y="4581128"/>
            <a:ext cx="7704856" cy="1569660"/>
          </a:xfrm>
          <a:prstGeom prst="rect">
            <a:avLst/>
          </a:prstGeom>
        </p:spPr>
        <p:txBody>
          <a:bodyPr wrap="square">
            <a:spAutoFit/>
          </a:bodyPr>
          <a:lstStyle/>
          <a:p>
            <a:r>
              <a:rPr lang="fr-FR" sz="2400" b="1" i="1" dirty="0" smtClean="0"/>
              <a:t>Les photos A sont des vues valvaires prises en microscopie optique (MO), les photos B ont été prises en microscopie électronique à transmission (MET) et les photos C sont des vues </a:t>
            </a:r>
            <a:r>
              <a:rPr lang="fr-FR" sz="2400" b="1" i="1" dirty="0" smtClean="0"/>
              <a:t>connectives( vues de côté) </a:t>
            </a:r>
            <a:r>
              <a:rPr lang="fr-FR" sz="2400" b="1" i="1" dirty="0" smtClean="0"/>
              <a:t>prises en MO.</a:t>
            </a:r>
            <a:endParaRPr lang="fr-FR"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Météo\projetlycéemeteo2015\cop21\Biodiversité\diatomeeFrance2.jpg"/>
          <p:cNvPicPr>
            <a:picLocks noChangeAspect="1" noChangeArrowheads="1"/>
          </p:cNvPicPr>
          <p:nvPr/>
        </p:nvPicPr>
        <p:blipFill>
          <a:blip r:embed="rId2" cstate="print"/>
          <a:srcRect/>
          <a:stretch>
            <a:fillRect/>
          </a:stretch>
        </p:blipFill>
        <p:spPr bwMode="auto">
          <a:xfrm>
            <a:off x="1043608" y="908720"/>
            <a:ext cx="6840760" cy="3416099"/>
          </a:xfrm>
          <a:prstGeom prst="rect">
            <a:avLst/>
          </a:prstGeom>
          <a:noFill/>
        </p:spPr>
      </p:pic>
      <p:sp>
        <p:nvSpPr>
          <p:cNvPr id="3" name="Rectangle 2"/>
          <p:cNvSpPr/>
          <p:nvPr/>
        </p:nvSpPr>
        <p:spPr>
          <a:xfrm>
            <a:off x="1475656" y="188640"/>
            <a:ext cx="5761898" cy="461665"/>
          </a:xfrm>
          <a:prstGeom prst="rect">
            <a:avLst/>
          </a:prstGeom>
        </p:spPr>
        <p:txBody>
          <a:bodyPr wrap="none">
            <a:spAutoFit/>
          </a:bodyPr>
          <a:lstStyle/>
          <a:p>
            <a:r>
              <a:rPr lang="fr-FR" sz="2400" b="1" dirty="0" smtClean="0"/>
              <a:t>Microphotographies de </a:t>
            </a:r>
            <a:r>
              <a:rPr lang="fr-FR" sz="2400" b="1" i="1" dirty="0" err="1" smtClean="0"/>
              <a:t>Hydrosera</a:t>
            </a:r>
            <a:r>
              <a:rPr lang="fr-FR" sz="2400" b="1" i="1" dirty="0" smtClean="0"/>
              <a:t> </a:t>
            </a:r>
            <a:r>
              <a:rPr lang="fr-FR" sz="2400" b="1" i="1" dirty="0" err="1" smtClean="0"/>
              <a:t>triquetra</a:t>
            </a:r>
            <a:endParaRPr lang="fr-FR" sz="2400" dirty="0"/>
          </a:p>
        </p:txBody>
      </p:sp>
      <p:sp>
        <p:nvSpPr>
          <p:cNvPr id="4" name="Rectangle 3"/>
          <p:cNvSpPr/>
          <p:nvPr/>
        </p:nvSpPr>
        <p:spPr>
          <a:xfrm>
            <a:off x="1331640" y="4509120"/>
            <a:ext cx="6768752" cy="830997"/>
          </a:xfrm>
          <a:prstGeom prst="rect">
            <a:avLst/>
          </a:prstGeom>
        </p:spPr>
        <p:txBody>
          <a:bodyPr wrap="square">
            <a:spAutoFit/>
          </a:bodyPr>
          <a:lstStyle/>
          <a:p>
            <a:r>
              <a:rPr lang="fr-FR" sz="2400" b="1" i="1" dirty="0" smtClean="0"/>
              <a:t>Vues valvaire et connective prises en microscopie électronique à balayage (MEB).</a:t>
            </a:r>
            <a:endParaRPr lang="fr-FR" sz="2400" b="1" dirty="0"/>
          </a:p>
        </p:txBody>
      </p:sp>
      <p:sp>
        <p:nvSpPr>
          <p:cNvPr id="5" name="Rectangle 4"/>
          <p:cNvSpPr/>
          <p:nvPr/>
        </p:nvSpPr>
        <p:spPr>
          <a:xfrm>
            <a:off x="611560" y="5733256"/>
            <a:ext cx="8136904" cy="369332"/>
          </a:xfrm>
          <a:prstGeom prst="rect">
            <a:avLst/>
          </a:prstGeom>
        </p:spPr>
        <p:txBody>
          <a:bodyPr wrap="square">
            <a:spAutoFit/>
          </a:bodyPr>
          <a:lstStyle/>
          <a:p>
            <a:r>
              <a:rPr lang="fr-FR" b="1" dirty="0" smtClean="0">
                <a:solidFill>
                  <a:srgbClr val="00B0F0"/>
                </a:solidFill>
              </a:rPr>
              <a:t>http://planet-vie.ens.fr/content/rechauffement-climatique-et-biodiversite#chap4</a:t>
            </a:r>
            <a:endParaRPr lang="fr-FR" b="1" dirty="0">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Météo\projetlycéemeteo2015\cop21\Biodiversité\diatomeeFrance3.jpg"/>
          <p:cNvPicPr>
            <a:picLocks noChangeAspect="1" noChangeArrowheads="1"/>
          </p:cNvPicPr>
          <p:nvPr/>
        </p:nvPicPr>
        <p:blipFill>
          <a:blip r:embed="rId2" cstate="print"/>
          <a:srcRect/>
          <a:stretch>
            <a:fillRect/>
          </a:stretch>
        </p:blipFill>
        <p:spPr bwMode="auto">
          <a:xfrm>
            <a:off x="539552" y="1196752"/>
            <a:ext cx="4853523" cy="5326385"/>
          </a:xfrm>
          <a:prstGeom prst="rect">
            <a:avLst/>
          </a:prstGeom>
          <a:noFill/>
        </p:spPr>
      </p:pic>
      <p:sp>
        <p:nvSpPr>
          <p:cNvPr id="6" name="Rectangle 5"/>
          <p:cNvSpPr/>
          <p:nvPr/>
        </p:nvSpPr>
        <p:spPr>
          <a:xfrm>
            <a:off x="539552" y="260648"/>
            <a:ext cx="7344816" cy="461665"/>
          </a:xfrm>
          <a:prstGeom prst="rect">
            <a:avLst/>
          </a:prstGeom>
        </p:spPr>
        <p:txBody>
          <a:bodyPr wrap="square">
            <a:spAutoFit/>
          </a:bodyPr>
          <a:lstStyle/>
          <a:p>
            <a:r>
              <a:rPr lang="fr-FR" sz="2400" b="1" dirty="0" smtClean="0"/>
              <a:t>Microphotographies de </a:t>
            </a:r>
            <a:r>
              <a:rPr lang="fr-FR" sz="2400" b="1" i="1" dirty="0" err="1" smtClean="0"/>
              <a:t>Capartogramma</a:t>
            </a:r>
            <a:r>
              <a:rPr lang="fr-FR" sz="2400" b="1" i="1" dirty="0" smtClean="0"/>
              <a:t> </a:t>
            </a:r>
            <a:r>
              <a:rPr lang="fr-FR" sz="2400" b="1" i="1" dirty="0" err="1" smtClean="0"/>
              <a:t>crucicula</a:t>
            </a:r>
            <a:endParaRPr lang="fr-FR" sz="2400" dirty="0"/>
          </a:p>
        </p:txBody>
      </p:sp>
      <p:sp>
        <p:nvSpPr>
          <p:cNvPr id="7" name="Rectangle 6"/>
          <p:cNvSpPr/>
          <p:nvPr/>
        </p:nvSpPr>
        <p:spPr>
          <a:xfrm>
            <a:off x="5580112" y="1412776"/>
            <a:ext cx="3384376" cy="1200329"/>
          </a:xfrm>
          <a:prstGeom prst="rect">
            <a:avLst/>
          </a:prstGeom>
        </p:spPr>
        <p:txBody>
          <a:bodyPr wrap="square">
            <a:spAutoFit/>
          </a:bodyPr>
          <a:lstStyle/>
          <a:p>
            <a:r>
              <a:rPr lang="fr-FR" sz="2400" b="1" i="1" dirty="0" smtClean="0"/>
              <a:t>Les photos A ont été prises en MO, la photo B en MET.</a:t>
            </a:r>
            <a:endParaRPr lang="fr-FR"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istribution actuelle (en 1999-2000) en France de différentes espèces de diatomées thermophyles d'origines tropicales."/>
          <p:cNvPicPr>
            <a:picLocks noChangeAspect="1" noChangeArrowheads="1"/>
          </p:cNvPicPr>
          <p:nvPr/>
        </p:nvPicPr>
        <p:blipFill>
          <a:blip r:embed="rId2" cstate="print"/>
          <a:srcRect/>
          <a:stretch>
            <a:fillRect/>
          </a:stretch>
        </p:blipFill>
        <p:spPr bwMode="auto">
          <a:xfrm>
            <a:off x="3222406" y="257831"/>
            <a:ext cx="5705569" cy="6339521"/>
          </a:xfrm>
          <a:prstGeom prst="rect">
            <a:avLst/>
          </a:prstGeom>
          <a:noFill/>
        </p:spPr>
      </p:pic>
      <p:graphicFrame>
        <p:nvGraphicFramePr>
          <p:cNvPr id="3" name="Tableau 2"/>
          <p:cNvGraphicFramePr>
            <a:graphicFrameLocks noGrp="1"/>
          </p:cNvGraphicFramePr>
          <p:nvPr/>
        </p:nvGraphicFramePr>
        <p:xfrm>
          <a:off x="395536" y="836712"/>
          <a:ext cx="2088232" cy="4352136"/>
        </p:xfrm>
        <a:graphic>
          <a:graphicData uri="http://schemas.openxmlformats.org/drawingml/2006/table">
            <a:tbl>
              <a:tblPr/>
              <a:tblGrid>
                <a:gridCol w="2088232"/>
              </a:tblGrid>
              <a:tr h="1488946">
                <a:tc>
                  <a:txBody>
                    <a:bodyPr/>
                    <a:lstStyle/>
                    <a:p>
                      <a:pPr algn="ctr"/>
                      <a:r>
                        <a:rPr lang="fr-FR" sz="2400" b="1" dirty="0"/>
                        <a:t>Distribution actuelle </a:t>
                      </a:r>
                      <a:endParaRPr lang="fr-FR" sz="2400" b="1" dirty="0" smtClean="0"/>
                    </a:p>
                    <a:p>
                      <a:pPr algn="ctr"/>
                      <a:r>
                        <a:rPr lang="fr-FR" sz="2400" b="1" dirty="0" smtClean="0"/>
                        <a:t>(</a:t>
                      </a:r>
                      <a:r>
                        <a:rPr lang="fr-FR" sz="2400" b="1" dirty="0"/>
                        <a:t>en 1999-2000) en France de différentes espèces de diatomées </a:t>
                      </a:r>
                      <a:r>
                        <a:rPr lang="fr-FR" sz="2400" b="1" dirty="0" smtClean="0"/>
                        <a:t>thermophiles </a:t>
                      </a:r>
                      <a:r>
                        <a:rPr lang="fr-FR" sz="2400" b="1" dirty="0" smtClean="0"/>
                        <a:t>d'origine</a:t>
                      </a:r>
                    </a:p>
                    <a:p>
                      <a:pPr algn="ctr"/>
                      <a:r>
                        <a:rPr lang="fr-FR" sz="2400" b="1" dirty="0" smtClean="0"/>
                        <a:t>tropicale</a:t>
                      </a:r>
                      <a:endParaRPr lang="fr-FR" sz="2400" b="1" dirty="0"/>
                    </a:p>
                  </a:txBody>
                  <a:tcPr marL="47625" marR="47625" marT="47625" marB="47625" anchor="ctr"/>
                </a:tc>
              </a:tr>
              <a:tr h="599286">
                <a:tc>
                  <a:txBody>
                    <a:bodyPr/>
                    <a:lstStyle/>
                    <a:p>
                      <a:pPr algn="ctr"/>
                      <a:endParaRPr lang="fr-FR" sz="2400" b="1" dirty="0"/>
                    </a:p>
                  </a:txBody>
                  <a:tcPr marL="47625" marR="47625" marT="47625" marB="47625" anchor="ctr">
                    <a:lnL>
                      <a:noFill/>
                    </a:lnL>
                    <a:lnR>
                      <a:noFill/>
                    </a:lnR>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59832" y="260648"/>
            <a:ext cx="3132856" cy="584775"/>
          </a:xfrm>
          <a:prstGeom prst="rect">
            <a:avLst/>
          </a:prstGeom>
          <a:noFill/>
        </p:spPr>
        <p:txBody>
          <a:bodyPr wrap="square" rtlCol="0">
            <a:spAutoFit/>
          </a:bodyPr>
          <a:lstStyle/>
          <a:p>
            <a:r>
              <a:rPr lang="fr-FR" sz="3200" dirty="0" smtClean="0"/>
              <a:t>Film ours polaire</a:t>
            </a:r>
            <a:endParaRPr lang="fr-FR" sz="3200" dirty="0"/>
          </a:p>
        </p:txBody>
      </p:sp>
      <p:pic>
        <p:nvPicPr>
          <p:cNvPr id="3" name="L'ours polaire face aux réchauffements des pôles.mp4">
            <a:hlinkClick r:id="" action="ppaction://media"/>
          </p:cNvPr>
          <p:cNvPicPr>
            <a:picLocks noRot="1" noChangeAspect="1"/>
          </p:cNvPicPr>
          <p:nvPr>
            <a:videoFile r:link="rId1"/>
          </p:nvPr>
        </p:nvPicPr>
        <p:blipFill>
          <a:blip r:embed="rId3" cstate="print"/>
          <a:stretch>
            <a:fillRect/>
          </a:stretch>
        </p:blipFill>
        <p:spPr>
          <a:xfrm>
            <a:off x="1475656" y="1268761"/>
            <a:ext cx="6264696" cy="46985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22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Thème Office">
  <a:themeElements>
    <a:clrScheme name="Personnalisé 121">
      <a:dk1>
        <a:srgbClr val="1F497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240</Words>
  <Application>Microsoft Office PowerPoint</Application>
  <PresentationFormat>Affichage à l'écran (4:3)</PresentationFormat>
  <Paragraphs>32</Paragraphs>
  <Slides>11</Slides>
  <Notes>0</Notes>
  <HiddenSlides>0</HiddenSlides>
  <MMClips>1</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la biodiversité et le changement climatique  </vt:lpstr>
      <vt:lpstr>En France </vt:lpstr>
      <vt:lpstr>Dans le monde </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biodiversité et le changement climatique</dc:title>
  <dc:creator>Carole</dc:creator>
  <cp:lastModifiedBy>Carole</cp:lastModifiedBy>
  <cp:revision>13</cp:revision>
  <dcterms:created xsi:type="dcterms:W3CDTF">2016-01-18T08:51:35Z</dcterms:created>
  <dcterms:modified xsi:type="dcterms:W3CDTF">2016-02-25T16:01:51Z</dcterms:modified>
</cp:coreProperties>
</file>